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97" r:id="rId3"/>
    <p:sldId id="290" r:id="rId4"/>
    <p:sldId id="299" r:id="rId5"/>
    <p:sldId id="298" r:id="rId6"/>
    <p:sldId id="296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09D6"/>
    <a:srgbClr val="99CC00"/>
    <a:srgbClr val="454449"/>
    <a:srgbClr val="66FF99"/>
    <a:srgbClr val="B9F1E2"/>
    <a:srgbClr val="9BBB59"/>
    <a:srgbClr val="39B0D4"/>
    <a:srgbClr val="727272"/>
    <a:srgbClr val="010000"/>
    <a:srgbClr val="FFA7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106" d="100"/>
          <a:sy n="106" d="100"/>
        </p:scale>
        <p:origin x="792" y="11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jpg>
</file>

<file path=ppt/media/image17.jpe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10/7/2024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pPr/>
              <a:t>10/7/2024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png"/><Relationship Id="rId3" Type="http://schemas.microsoft.com/office/2007/relationships/media" Target="../media/media2.mp4"/><Relationship Id="rId7" Type="http://schemas.openxmlformats.org/officeDocument/2006/relationships/image" Target="../media/image2.png"/><Relationship Id="rId12" Type="http://schemas.openxmlformats.org/officeDocument/2006/relationships/image" Target="../media/image13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openxmlformats.org/officeDocument/2006/relationships/notesSlide" Target="../notesSlides/notesSlide1.xml"/><Relationship Id="rId15" Type="http://schemas.openxmlformats.org/officeDocument/2006/relationships/image" Target="../media/image16.jpg"/><Relationship Id="rId10" Type="http://schemas.openxmlformats.org/officeDocument/2006/relationships/image" Target="../media/image11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10.png"/><Relationship Id="rId14" Type="http://schemas.openxmlformats.org/officeDocument/2006/relationships/image" Target="../media/image1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ciencedirect.com/science/article/abs/pii/S0263224116300768" TargetMode="External"/><Relationship Id="rId5" Type="http://schemas.openxmlformats.org/officeDocument/2006/relationships/hyperlink" Target="https://ngwa.onlinelibrary.wiley.com/doi/abs/10.1111/j.1745-6592.2011.01346.x" TargetMode="External"/><Relationship Id="rId4" Type="http://schemas.openxmlformats.org/officeDocument/2006/relationships/hyperlink" Target="https://www.taylorfrancis.com/chapters/edit/10.1201/9781420032246-16/acquisition-interpretation-water-level-data-matthew-dalton-brent-huntsman-ken-bradbur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16"/>
          <a:stretch/>
        </p:blipFill>
        <p:spPr>
          <a:xfrm>
            <a:off x="6854891" y="1715881"/>
            <a:ext cx="3203509" cy="3426237"/>
          </a:xfrm>
          <a:prstGeom prst="rect">
            <a:avLst/>
          </a:prstGeom>
        </p:spPr>
      </p:pic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04800" y="138499"/>
            <a:ext cx="10363200" cy="713022"/>
          </a:xfrm>
        </p:spPr>
        <p:txBody>
          <a:bodyPr/>
          <a:lstStyle/>
          <a:p>
            <a:r>
              <a:rPr lang="en-US" sz="4000" b="1" dirty="0">
                <a:solidFill>
                  <a:srgbClr val="0409D6"/>
                </a:solidFill>
                <a:latin typeface="Garamond" panose="02020404030301010803" pitchFamily="18" charset="0"/>
              </a:rPr>
              <a:t>SMART INDIA HACKATHON 2024</a:t>
            </a:r>
            <a:endParaRPr lang="en-IN" sz="4000" b="1" dirty="0">
              <a:solidFill>
                <a:srgbClr val="0409D6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04800" y="466510"/>
            <a:ext cx="11078373" cy="5425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– </a:t>
            </a:r>
            <a:r>
              <a:rPr lang="en-IN" sz="2400" b="0" i="0" dirty="0">
                <a:solidFill>
                  <a:srgbClr val="0409D6"/>
                </a:solidFill>
                <a:effectLst/>
                <a:latin typeface="montserratregular"/>
              </a:rPr>
              <a:t>1570</a:t>
            </a:r>
            <a:endParaRPr lang="en-US" sz="2400" b="1" dirty="0">
              <a:solidFill>
                <a:srgbClr val="0409D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 - </a:t>
            </a:r>
            <a:r>
              <a:rPr lang="en-US" sz="2400" b="0" i="0" dirty="0">
                <a:solidFill>
                  <a:srgbClr val="0409D6"/>
                </a:solidFill>
                <a:effectLst/>
                <a:latin typeface="montserratregular"/>
              </a:rPr>
              <a:t>Designing and development of a pressure transducer-based equipment with a well cap for measurement of heads in autoflow wells</a:t>
            </a:r>
            <a:endParaRPr lang="en-IN" sz="2400" b="0" i="0" dirty="0">
              <a:solidFill>
                <a:srgbClr val="0409D6"/>
              </a:solidFill>
              <a:effectLst/>
              <a:highlight>
                <a:srgbClr val="FFFFFF"/>
              </a:highlight>
              <a:latin typeface="montserratregular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Theme - </a:t>
            </a:r>
            <a:r>
              <a:rPr lang="en-IN" sz="2400" b="0" i="0" dirty="0">
                <a:solidFill>
                  <a:srgbClr val="0409D6"/>
                </a:solidFill>
                <a:effectLst/>
                <a:latin typeface="montserratregular"/>
              </a:rPr>
              <a:t>Miscellaneous</a:t>
            </a:r>
            <a:endParaRPr lang="en-US" sz="2400" b="1" dirty="0">
              <a:solidFill>
                <a:srgbClr val="0409D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PS Category - </a:t>
            </a:r>
            <a:r>
              <a:rPr lang="en-US" sz="2400" dirty="0">
                <a:solidFill>
                  <a:srgbClr val="0409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ID - </a:t>
            </a:r>
            <a:r>
              <a:rPr lang="en-US" sz="2400" b="1" dirty="0">
                <a:solidFill>
                  <a:srgbClr val="0409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49818</a:t>
            </a:r>
            <a:endParaRPr lang="en-US" sz="2400" dirty="0">
              <a:solidFill>
                <a:srgbClr val="0409D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Team Name (Registered on portal) – </a:t>
            </a:r>
            <a:r>
              <a:rPr lang="en-US" sz="2400" dirty="0">
                <a:solidFill>
                  <a:srgbClr val="0409D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AZTECS ECE</a:t>
            </a:r>
          </a:p>
          <a:p>
            <a:pPr algn="just">
              <a:lnSpc>
                <a:spcPct val="200000"/>
              </a:lnSpc>
            </a:pPr>
            <a:endParaRPr lang="en-US" sz="2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74006" y="0"/>
            <a:ext cx="2246575" cy="114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8A8F2C3-2BCA-4DC1-F633-DB76AD99A652}"/>
              </a:ext>
            </a:extLst>
          </p:cNvPr>
          <p:cNvSpPr/>
          <p:nvPr/>
        </p:nvSpPr>
        <p:spPr>
          <a:xfrm>
            <a:off x="138946" y="514062"/>
            <a:ext cx="5583161" cy="6109169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418486"/>
            <a:ext cx="3860800" cy="365125"/>
          </a:xfrm>
        </p:spPr>
        <p:txBody>
          <a:bodyPr/>
          <a:lstStyle/>
          <a:p>
            <a:pPr>
              <a:defRPr/>
            </a:pPr>
            <a:r>
              <a:rPr lang="en-US" dirty="0"/>
              <a:t>@SIH Idea submission- Template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Google Shape;93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818891" y="26591"/>
            <a:ext cx="1373108" cy="560263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/>
          <p:cNvSpPr txBox="1"/>
          <p:nvPr/>
        </p:nvSpPr>
        <p:spPr>
          <a:xfrm>
            <a:off x="2004845" y="194662"/>
            <a:ext cx="23337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Block Diagram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337869" y="3487233"/>
            <a:ext cx="544090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Innovation and uniqueness of the solution </a:t>
            </a:r>
          </a:p>
          <a:p>
            <a:endParaRPr lang="en-US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31057" y="-47625"/>
            <a:ext cx="3671247" cy="634479"/>
          </a:xfrm>
        </p:spPr>
        <p:txBody>
          <a:bodyPr/>
          <a:lstStyle/>
          <a:p>
            <a:r>
              <a:rPr lang="en-US" sz="2800" b="1" u="sng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Proposed Solution</a:t>
            </a:r>
            <a:endParaRPr lang="en-US" sz="2800" dirty="0">
              <a:solidFill>
                <a:srgbClr val="0409D6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684979" y="98980"/>
            <a:ext cx="6446291" cy="330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>
              <a:lnSpc>
                <a:spcPct val="150000"/>
              </a:lnSpc>
              <a:spcBef>
                <a:spcPts val="600"/>
              </a:spcBef>
              <a:buNone/>
              <a:tabLst>
                <a:tab pos="442913" algn="l"/>
              </a:tabLst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Methodology</a:t>
            </a:r>
          </a:p>
          <a:p>
            <a:pPr marL="341313" indent="-341313"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442913" algn="l"/>
              </a:tabLst>
            </a:pPr>
            <a:r>
              <a:rPr lang="en-US" sz="14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Pressure Transducer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Submerged in the well at a specific depth, to measure the water level.</a:t>
            </a:r>
          </a:p>
          <a:p>
            <a:pPr marL="341313" indent="-341313"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442913" algn="l"/>
              </a:tabLst>
            </a:pPr>
            <a:r>
              <a:rPr lang="en-US" sz="14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PIC Microcontroller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Used to convert the pressure readings into the water height above ground level using the formula: h = P / ρ*g Where h = water height, P = pressure, ρ = water density, and g = gravitational constant.</a:t>
            </a:r>
          </a:p>
          <a:p>
            <a:pPr marL="341313" indent="-341313"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442913" algn="l"/>
              </a:tabLst>
            </a:pPr>
            <a:r>
              <a:rPr lang="en-US" sz="14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Electronic Valve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Automatically controls the flow of water by opening the valve when a threshold water level is reached.</a:t>
            </a:r>
          </a:p>
          <a:p>
            <a:pPr marL="341313" indent="-341313"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442913" algn="l"/>
              </a:tabLst>
            </a:pPr>
            <a:r>
              <a:rPr lang="en-US" sz="14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External Storage Tank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Collects excess water when the solenoid valve opens, preventing water wastage.</a:t>
            </a:r>
          </a:p>
          <a:p>
            <a:pPr marL="341313" indent="-341313">
              <a:spcBef>
                <a:spcPts val="600"/>
              </a:spcBef>
              <a:buFont typeface="Arial" panose="020B0604020202020204" pitchFamily="34" charset="0"/>
              <a:buChar char="•"/>
              <a:tabLst>
                <a:tab pos="442913" algn="l"/>
              </a:tabLst>
            </a:pPr>
            <a:r>
              <a:rPr lang="en-US" sz="14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Well Cap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: To control overflow and to depressurize the well water</a:t>
            </a:r>
            <a:endParaRPr lang="en-US" sz="1400" b="1" dirty="0">
              <a:solidFill>
                <a:srgbClr val="0409D6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928738" y="3880990"/>
            <a:ext cx="3812296" cy="52322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chemeClr val="accent3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Water level is measured using </a:t>
            </a:r>
            <a:r>
              <a:rPr lang="en-US" sz="1400" b="1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pressure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for accurate &amp; constant analysis.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928738" y="4449323"/>
            <a:ext cx="3812296" cy="52322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The overall system operation is powered using </a:t>
            </a:r>
            <a:r>
              <a:rPr lang="en-US" sz="1400" b="1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Solar power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in the same field.</a:t>
            </a:r>
            <a:endParaRPr lang="en-IN" sz="14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928738" y="5017656"/>
            <a:ext cx="3812296" cy="5232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lvl="0" algn="ctr"/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Waterflow is controlled </a:t>
            </a:r>
            <a:r>
              <a:rPr lang="en-US" sz="1400" b="1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automatically</a:t>
            </a:r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with respect  to the water level </a:t>
            </a:r>
            <a:endParaRPr lang="en-IN" sz="1400" b="1" dirty="0">
              <a:solidFill>
                <a:srgbClr val="0409D6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2310A5-BA04-3B0A-913D-69FBDA66D35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643" b="15643"/>
          <a:stretch/>
        </p:blipFill>
        <p:spPr>
          <a:xfrm>
            <a:off x="609600" y="982413"/>
            <a:ext cx="2121900" cy="1092120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D0FAE81-30C9-C1AD-CE02-2FED0916C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2125" y="744452"/>
            <a:ext cx="1568041" cy="1568041"/>
          </a:xfrm>
          <a:prstGeom prst="rect">
            <a:avLst/>
          </a:prstGeom>
          <a:ln w="1905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7" name="Picture 16" descr="A close-up of a valve&#10;&#10;Description automatically generated">
            <a:extLst>
              <a:ext uri="{FF2B5EF4-FFF2-40B4-BE49-F238E27FC236}">
                <a16:creationId xmlns:a16="http://schemas.microsoft.com/office/drawing/2014/main" id="{AC488E82-B7A2-B3CE-3537-0775E716A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18735" y="3455559"/>
            <a:ext cx="2067208" cy="2036024"/>
          </a:xfrm>
          <a:prstGeom prst="rect">
            <a:avLst/>
          </a:prstGeom>
          <a:ln w="1905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5E29C1F-5E49-C166-0F0A-6DFE331EA49A}"/>
              </a:ext>
            </a:extLst>
          </p:cNvPr>
          <p:cNvSpPr txBox="1"/>
          <p:nvPr/>
        </p:nvSpPr>
        <p:spPr>
          <a:xfrm>
            <a:off x="695687" y="5773752"/>
            <a:ext cx="206720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pressure transducer – </a:t>
            </a:r>
            <a:r>
              <a:rPr lang="en-US" sz="1400" b="1" dirty="0">
                <a:solidFill>
                  <a:srgbClr val="0409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water level measurement </a:t>
            </a: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(Internal structure)</a:t>
            </a:r>
            <a:endParaRPr lang="en-I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77097C3-598E-21F4-F8E0-8BBF6B0314FA}"/>
              </a:ext>
            </a:extLst>
          </p:cNvPr>
          <p:cNvSpPr txBox="1"/>
          <p:nvPr/>
        </p:nvSpPr>
        <p:spPr>
          <a:xfrm>
            <a:off x="695688" y="2074532"/>
            <a:ext cx="19046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Controlling Unit</a:t>
            </a:r>
            <a:endParaRPr lang="en-I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1FDD404-29CF-A493-5AA4-6491D8F08D75}"/>
              </a:ext>
            </a:extLst>
          </p:cNvPr>
          <p:cNvSpPr txBox="1"/>
          <p:nvPr/>
        </p:nvSpPr>
        <p:spPr>
          <a:xfrm>
            <a:off x="3405011" y="2388799"/>
            <a:ext cx="22520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Well cap</a:t>
            </a: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400" b="1" dirty="0">
                <a:solidFill>
                  <a:srgbClr val="0409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stop overflow of water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</a:t>
            </a:r>
            <a:endParaRPr lang="en-I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EC39E2C-57F6-1BFA-0B68-32683EA4A485}"/>
              </a:ext>
            </a:extLst>
          </p:cNvPr>
          <p:cNvSpPr txBox="1"/>
          <p:nvPr/>
        </p:nvSpPr>
        <p:spPr>
          <a:xfrm>
            <a:off x="3286126" y="5491583"/>
            <a:ext cx="25324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Electronically controlled Valve</a:t>
            </a:r>
          </a:p>
          <a:p>
            <a:pPr algn="ctr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[</a:t>
            </a:r>
            <a:r>
              <a:rPr lang="en-US" sz="1400" b="1" dirty="0">
                <a:solidFill>
                  <a:srgbClr val="0409D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control water flow</a:t>
            </a: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] </a:t>
            </a:r>
            <a:endParaRPr lang="en-I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CCFFD7C5-95FC-B2BC-15B2-4F960CDCD214}"/>
              </a:ext>
            </a:extLst>
          </p:cNvPr>
          <p:cNvCxnSpPr>
            <a:endCxn id="19" idx="2"/>
          </p:cNvCxnSpPr>
          <p:nvPr/>
        </p:nvCxnSpPr>
        <p:spPr>
          <a:xfrm flipV="1">
            <a:off x="1648000" y="2382309"/>
            <a:ext cx="0" cy="79913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E24C897-7B12-71CF-61B3-AB96BD562F4D}"/>
              </a:ext>
            </a:extLst>
          </p:cNvPr>
          <p:cNvCxnSpPr>
            <a:cxnSpLocks/>
          </p:cNvCxnSpPr>
          <p:nvPr/>
        </p:nvCxnSpPr>
        <p:spPr>
          <a:xfrm>
            <a:off x="2731500" y="1528473"/>
            <a:ext cx="1020625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B3CCC684-4BAA-4038-FB9A-78745440B45C}"/>
              </a:ext>
            </a:extLst>
          </p:cNvPr>
          <p:cNvCxnSpPr>
            <a:cxnSpLocks/>
          </p:cNvCxnSpPr>
          <p:nvPr/>
        </p:nvCxnSpPr>
        <p:spPr>
          <a:xfrm>
            <a:off x="4552339" y="2831120"/>
            <a:ext cx="1" cy="58090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6" name="Picture 25" descr="A hand holding a tool&#10;&#10;Description automatically generated">
            <a:extLst>
              <a:ext uri="{FF2B5EF4-FFF2-40B4-BE49-F238E27FC236}">
                <a16:creationId xmlns:a16="http://schemas.microsoft.com/office/drawing/2014/main" id="{B26B1536-33A0-A8EC-4620-029D389F2C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53678" y="3813986"/>
            <a:ext cx="2102932" cy="258557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811C2891-A1D9-F3F8-5BCC-DAEEA6DB34FC}"/>
              </a:ext>
            </a:extLst>
          </p:cNvPr>
          <p:cNvSpPr/>
          <p:nvPr/>
        </p:nvSpPr>
        <p:spPr>
          <a:xfrm>
            <a:off x="5928738" y="5593264"/>
            <a:ext cx="3812296" cy="523220"/>
          </a:xfrm>
          <a:prstGeom prst="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algn="ctr"/>
            <a:r>
              <a:rPr lang="en-U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Field data can be monitored in the OLED screen</a:t>
            </a:r>
            <a:endParaRPr lang="en-IN" sz="1400" b="1" dirty="0">
              <a:solidFill>
                <a:srgbClr val="0409D6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2" name="Picture 11" descr="A close up of a test tube&#10;&#10;Description automatically generated">
            <a:extLst>
              <a:ext uri="{FF2B5EF4-FFF2-40B4-BE49-F238E27FC236}">
                <a16:creationId xmlns:a16="http://schemas.microsoft.com/office/drawing/2014/main" id="{A20D9E11-335E-94D3-47E6-728395D4B2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5137" y="3249181"/>
            <a:ext cx="1293772" cy="24849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4CBEA13-702C-0877-23C0-6DFB41520D8B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-1" r="3736" b="9041"/>
          <a:stretch/>
        </p:blipFill>
        <p:spPr>
          <a:xfrm>
            <a:off x="5975586" y="2097066"/>
            <a:ext cx="2693158" cy="1717390"/>
          </a:xfrm>
          <a:prstGeom prst="rect">
            <a:avLst/>
          </a:prstGeom>
          <a:ln w="127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" y="6717643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10" name="TextBox 8"/>
          <p:cNvSpPr txBox="1">
            <a:spLocks noChangeArrowheads="1"/>
          </p:cNvSpPr>
          <p:nvPr/>
        </p:nvSpPr>
        <p:spPr bwMode="auto">
          <a:xfrm>
            <a:off x="5958535" y="576541"/>
            <a:ext cx="5859436" cy="10926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just">
              <a:spcBef>
                <a:spcPts val="200"/>
              </a:spcBef>
            </a:pPr>
            <a:r>
              <a:rPr lang="en-US" b="1" u="sng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TECHNOLOGIES USED:</a:t>
            </a:r>
          </a:p>
          <a:p>
            <a:pPr algn="just">
              <a:spcBef>
                <a:spcPts val="200"/>
              </a:spcBef>
            </a:pPr>
            <a:r>
              <a:rPr lang="en-IN" sz="1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C/C++</a:t>
            </a:r>
            <a:r>
              <a:rPr lang="en-IN" sz="1400" dirty="0">
                <a:latin typeface="Arial" pitchFamily="34" charset="0"/>
                <a:cs typeface="Arial" pitchFamily="34" charset="0"/>
              </a:rPr>
              <a:t> : to code microcontroller | </a:t>
            </a:r>
            <a:r>
              <a:rPr lang="en-IN" sz="1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Microcontroller : </a:t>
            </a:r>
            <a:r>
              <a:rPr lang="en-IN" sz="1400" dirty="0">
                <a:latin typeface="Arial" pitchFamily="34" charset="0"/>
                <a:cs typeface="Arial" pitchFamily="34" charset="0"/>
              </a:rPr>
              <a:t>PIC16877A | </a:t>
            </a:r>
            <a:endParaRPr lang="en-IN" sz="1400" dirty="0">
              <a:solidFill>
                <a:srgbClr val="FF0000"/>
              </a:solidFill>
              <a:latin typeface="Arial" pitchFamily="34" charset="0"/>
              <a:cs typeface="Arial" pitchFamily="34" charset="0"/>
            </a:endParaRPr>
          </a:p>
          <a:p>
            <a:pPr>
              <a:spcBef>
                <a:spcPts val="200"/>
              </a:spcBef>
            </a:pPr>
            <a:r>
              <a:rPr lang="en-US" sz="1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Sensor :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 pressure Transducer | </a:t>
            </a:r>
            <a:r>
              <a:rPr lang="en-US" sz="1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Valve :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 Actuator valve , zero pressure valve | </a:t>
            </a:r>
            <a:r>
              <a:rPr lang="en-US" sz="1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Solar 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| </a:t>
            </a:r>
            <a:r>
              <a:rPr lang="en-US" sz="1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OLED 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| </a:t>
            </a:r>
            <a:r>
              <a:rPr lang="en-US" sz="1400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Touch control </a:t>
            </a:r>
            <a:r>
              <a:rPr lang="en-US" sz="1400" dirty="0">
                <a:latin typeface="Arial" pitchFamily="34" charset="0"/>
                <a:cs typeface="Arial" pitchFamily="34" charset="0"/>
              </a:rPr>
              <a:t>|</a:t>
            </a:r>
            <a:endParaRPr lang="en-US" sz="1100" u="sng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661914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Idea submission- Template</a:t>
            </a: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0287000" y="-21879"/>
            <a:ext cx="1763486" cy="807334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5DBCE864-823D-4A13-9607-5DA1F0ED5FB8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2" y="90051"/>
            <a:ext cx="1251857" cy="28506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AZTECS</a:t>
            </a:r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F4F7E4-ED7F-633E-E2D6-F9FC2CE82771}"/>
              </a:ext>
            </a:extLst>
          </p:cNvPr>
          <p:cNvSpPr txBox="1"/>
          <p:nvPr/>
        </p:nvSpPr>
        <p:spPr>
          <a:xfrm>
            <a:off x="1477230" y="36529"/>
            <a:ext cx="12518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u="sng" dirty="0">
                <a:solidFill>
                  <a:srgbClr val="C00000"/>
                </a:solidFill>
                <a:latin typeface="Franklin Gothic Book" panose="020B0503020102020204" pitchFamily="34" charset="0"/>
              </a:rPr>
              <a:t>FLOWCHART</a:t>
            </a:r>
            <a:endParaRPr lang="en-IN" sz="1600" b="1" u="sng" dirty="0">
              <a:solidFill>
                <a:srgbClr val="C00000"/>
              </a:solidFill>
              <a:latin typeface="Franklin Gothic Book" panose="020B0503020102020204" pitchFamily="34" charset="0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3621778" y="36564"/>
            <a:ext cx="6934199" cy="560221"/>
          </a:xfrm>
        </p:spPr>
        <p:txBody>
          <a:bodyPr/>
          <a:lstStyle/>
          <a:p>
            <a:pPr eaLnBrk="1" hangingPunct="1"/>
            <a:r>
              <a:rPr lang="en-US" sz="28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52200" y="1689392"/>
            <a:ext cx="2072106" cy="36933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latin typeface="Times New Roman" pitchFamily="18" charset="0"/>
                <a:cs typeface="Times New Roman" pitchFamily="18" charset="0"/>
              </a:rPr>
              <a:t>Working prototype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530666A-B791-CB8F-3E39-2DC3EA0044C2}"/>
              </a:ext>
            </a:extLst>
          </p:cNvPr>
          <p:cNvSpPr txBox="1"/>
          <p:nvPr/>
        </p:nvSpPr>
        <p:spPr>
          <a:xfrm>
            <a:off x="5533895" y="3712580"/>
            <a:ext cx="3743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Measurement of ground water level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1507_VDO1">
            <a:hlinkClick r:id="" action="ppaction://media"/>
            <a:extLst>
              <a:ext uri="{FF2B5EF4-FFF2-40B4-BE49-F238E27FC236}">
                <a16:creationId xmlns:a16="http://schemas.microsoft.com/office/drawing/2014/main" id="{385294EB-38C1-17AC-BCD2-B369FB8F188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140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282329" y="2104752"/>
            <a:ext cx="2840262" cy="396106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9" name="1507_VDO2">
            <a:hlinkClick r:id="" action="ppaction://media"/>
            <a:extLst>
              <a:ext uri="{FF2B5EF4-FFF2-40B4-BE49-F238E27FC236}">
                <a16:creationId xmlns:a16="http://schemas.microsoft.com/office/drawing/2014/main" id="{36A18216-1CAC-57A9-128C-CF53A95067A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3">
                  <p14:trim end="10464.2666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535033" y="4047133"/>
            <a:ext cx="3569181" cy="214460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4E12FA1-4321-EE46-F5DB-998D81161AA2}"/>
              </a:ext>
            </a:extLst>
          </p:cNvPr>
          <p:cNvSpPr txBox="1"/>
          <p:nvPr/>
        </p:nvSpPr>
        <p:spPr>
          <a:xfrm>
            <a:off x="5394005" y="6148091"/>
            <a:ext cx="38674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Display of Height difference between </a:t>
            </a: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 and water level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67E530-06B2-BDBE-942D-28401FE15C73}"/>
              </a:ext>
            </a:extLst>
          </p:cNvPr>
          <p:cNvSpPr txBox="1"/>
          <p:nvPr/>
        </p:nvSpPr>
        <p:spPr>
          <a:xfrm>
            <a:off x="9649427" y="5997834"/>
            <a:ext cx="26413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Submerging proposed pressure transducer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 descr="Diagram of a tube with text and words&#10;&#10;Description automatically generated with medium confidence">
            <a:extLst>
              <a:ext uri="{FF2B5EF4-FFF2-40B4-BE49-F238E27FC236}">
                <a16:creationId xmlns:a16="http://schemas.microsoft.com/office/drawing/2014/main" id="{BBF9E69E-3F07-C64D-A318-A24D79A3BE00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34840" t="20174" r="36641" b="29343"/>
          <a:stretch/>
        </p:blipFill>
        <p:spPr>
          <a:xfrm>
            <a:off x="2050030" y="635126"/>
            <a:ext cx="2811803" cy="2613501"/>
          </a:xfrm>
          <a:prstGeom prst="rect">
            <a:avLst/>
          </a:prstGeom>
          <a:ln w="19050" cap="sq">
            <a:solidFill>
              <a:srgbClr val="454449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D69979E-1017-9627-3675-B9A278CC3AB2}"/>
              </a:ext>
            </a:extLst>
          </p:cNvPr>
          <p:cNvSpPr txBox="1"/>
          <p:nvPr/>
        </p:nvSpPr>
        <p:spPr>
          <a:xfrm>
            <a:off x="1679190" y="3217229"/>
            <a:ext cx="355348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pressure transducer (Internal structure)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0F9F5FD-794A-E561-C4DD-9E9AF602228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3727" y="489291"/>
            <a:ext cx="1635463" cy="6204851"/>
          </a:xfrm>
          <a:prstGeom prst="rect">
            <a:avLst/>
          </a:prstGeom>
        </p:spPr>
      </p:pic>
      <p:pic>
        <p:nvPicPr>
          <p:cNvPr id="24" name="Picture 23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40DEA4C6-C0EF-FBB0-04B2-097378A1C41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840785" y="5668057"/>
            <a:ext cx="1027200" cy="10272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9D91CF2-2E84-DCAF-8EE9-AD65DB056276}"/>
              </a:ext>
            </a:extLst>
          </p:cNvPr>
          <p:cNvSpPr txBox="1"/>
          <p:nvPr/>
        </p:nvSpPr>
        <p:spPr>
          <a:xfrm>
            <a:off x="2889788" y="6262475"/>
            <a:ext cx="1273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 video &amp; Resources</a:t>
            </a:r>
            <a:endParaRPr lang="en-I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6" name="Graphic 25" descr="Back with solid fill">
            <a:extLst>
              <a:ext uri="{FF2B5EF4-FFF2-40B4-BE49-F238E27FC236}">
                <a16:creationId xmlns:a16="http://schemas.microsoft.com/office/drawing/2014/main" id="{3368CFF1-3A80-9C57-C2B5-B4791BE00332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 rot="10333984" flipV="1">
            <a:off x="2787386" y="5852907"/>
            <a:ext cx="714201" cy="714201"/>
          </a:xfrm>
          <a:prstGeom prst="rect">
            <a:avLst/>
          </a:prstGeom>
        </p:spPr>
      </p:pic>
      <p:pic>
        <p:nvPicPr>
          <p:cNvPr id="28" name="Picture 27" descr="A close-up of a person's hands&#10;&#10;Description automatically generated">
            <a:extLst>
              <a:ext uri="{FF2B5EF4-FFF2-40B4-BE49-F238E27FC236}">
                <a16:creationId xmlns:a16="http://schemas.microsoft.com/office/drawing/2014/main" id="{88D705F5-401C-B5BE-0B68-7BBC5D9EAD67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026036" y="3906485"/>
            <a:ext cx="3057135" cy="171963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D04B4320-8A2A-A2C8-B6A2-4E285F6E614E}"/>
              </a:ext>
            </a:extLst>
          </p:cNvPr>
          <p:cNvSpPr txBox="1"/>
          <p:nvPr/>
        </p:nvSpPr>
        <p:spPr>
          <a:xfrm>
            <a:off x="2908313" y="5668057"/>
            <a:ext cx="1095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Well cap </a:t>
            </a: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129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AF315B8B-8976-B339-5408-274F1EE47CC2}"/>
              </a:ext>
            </a:extLst>
          </p:cNvPr>
          <p:cNvSpPr/>
          <p:nvPr/>
        </p:nvSpPr>
        <p:spPr>
          <a:xfrm>
            <a:off x="3669472" y="480833"/>
            <a:ext cx="4873024" cy="447049"/>
          </a:xfrm>
          <a:prstGeom prst="roundRect">
            <a:avLst/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442796"/>
            <a:ext cx="12191999" cy="415203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3774947" y="-51674"/>
            <a:ext cx="4642104" cy="512763"/>
          </a:xfrm>
        </p:spPr>
        <p:txBody>
          <a:bodyPr/>
          <a:lstStyle/>
          <a:p>
            <a:pPr eaLnBrk="1" hangingPunct="1"/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7287" y="643228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77856" y="26226"/>
            <a:ext cx="1838906" cy="90964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AutoShape 2" descr="An infographic summarizing the potential impact of AGRITECH PRECISION's Smart Irrigation and AI-Driven Farming Solutions. The infographic includes the following points with relevant icons or symbols:&#10;1. Enhanced Crop Yields: Mentioning increased productivity and profitability.&#10;2. Cost Savings: Highlighting substantial cost savings and better profit margins.&#10;3. Reduced Carbon Footprint: Showing reduced machinery use and lower greenhouse gas emissions.&#10;4. Access to Cutting-Edge Technology: Demonstrating empowerment for small and medium-scale farmers to compete with larger agricultural enterprises.&#10;5. Data-Driven Decision Making: Emphasizing reduced risk of crop failure and enhanced farm management efficiency.&#10;6. Resilience Building: Including adaptation to changing weather patterns, climate-related risks, and drought management.&#10;7. Labor Efficiency: Highlighting reduced need for manual labor and focus on other life aspects.&#10;8. Overall Impact: Contributing to food security, environmental sustainability, and economic growth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4" name="AutoShape 4" descr="An infographic summarizing the potential impact of AGRITECH PRECISION's Smart Irrigation and AI-Driven Farming Solutions. The infographic includes the following points with relevant icons or symbols:&#10;1. Enhanced Crop Yields: Mentioning increased productivity and profitability.&#10;2. Cost Savings: Highlighting substantial cost savings and better profit margins.&#10;3. Reduced Carbon Footprint: Showing reduced machinery use and lower greenhouse gas emissions.&#10;4. Access to Cutting-Edge Technology: Demonstrating empowerment for small and medium-scale farmers to compete with larger agricultural enterprises.&#10;5. Data-Driven Decision Making: Emphasizing reduced risk of crop failure and enhanced farm management efficiency.&#10;6. Resilience Building: Including adaptation to changing weather patterns, climate-related risks, and drought management.&#10;7. Labor Efficiency: Highlighting reduced need for manual labor and focus on other life aspects.&#10;8. Overall Impact: Contributing to food security, environmental sustainability, and economic growth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5" name="AutoShape 6" descr="An infographic summarizing the potential impact of AGRITECH PRECISION's Smart Irrigation and AI-Driven Farming Solutions. The infographic includes the following points with relevant icons or symbols:&#10;1. Enhanced Crop Yields: Mentioning increased productivity and profitability.&#10;2. Cost Savings: Highlighting substantial cost savings and better profit margins.&#10;3. Reduced Carbon Footprint: Showing reduced machinery use and lower greenhouse gas emissions.&#10;4. Access to Cutting-Edge Technology: Demonstrating empowerment for small and medium-scale farmers to compete with larger agricultural enterprises.&#10;5. Data-Driven Decision Making: Emphasizing reduced risk of crop failure and enhanced farm management efficiency.&#10;6. Resilience Building: Including adaptation to changing weather patterns, climate-related risks, and drought management.&#10;7. Labor Efficiency: Highlighting reduced need for manual labor and focus on other life aspects.&#10;8. Overall Impact: Contributing to food security, environmental sustainability, and economic growth.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9" name="AutoShape 8" descr="An infographic summarizing the potential impact of AGRITECH PRECISION's Smart Irrigation and AI-Driven Farming Solutions. The infographic includes the following points with relevant icons or symbols:&#10;1. Enhanced Crop Yields: Mentioning increased productivity and profitability.&#10;2. Cost Savings: Highlighting substantial cost savings and better profit margins.&#10;3. Reduced Carbon Footprint: Showing reduced machinery use and lower greenhouse gas emissions.&#10;4. Access to Cutting-Edge Technology: Demonstrating empowerment for small and medium-scale farmers to compete with larger agricultural enterprises.&#10;5. Data-Driven Decision Making: Emphasizing reduced risk of crop failure and enhanced farm management efficiency.&#10;6. Resilience Building: Including adaptation to changing weather patterns, climate-related risks, and drought management.&#10;7. Labor Efficiency: Highlighting reduced need for manual labor and focus on other life aspects.&#10;8. Overall Impact: Contributing to food security, environmental sustainability, and economic growth.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12" name="AutoShape 12" descr="An infographic with the following points describing the benefits of AGRITECH PRECISION's Smart Irrigation and AI-Driven Farming Solutions:&#10;&#10;1. **Enhanced Crop Yields:** Mentioning how it increases productivity and profitability.&#10;2. **Cost Savings:** Highlighting substantial cost savings, making farming more economically viable, and achieving better profit margins.&#10;3. **Reduced Carbon Footprint:** Showing how precision agriculture reduces the need for machinery and lowers greenhouse gas emissions.&#10;4. **Access to Cutting-Edge Technology:** Demonstrating how it empowers small and medium-scale farmers to compete with larger agricultural enterprises.&#10;5. **Data-Driven Decision Making:** Emphasizing reduced risk of crop failure and enhanced overall efficiency of farm management.&#10;6. **Resilience Building:** Including adaptation to changing weather patterns, climate-related risks, and drought management.&#10;7. **Labor Efficiency:** Highlighting reduced need for manual labor, allowing farmers to focus on other aspects of life.&#10;8. **Overall Impact:** Contributing to food security, environmental sustainability, and economic growth.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28" name="Rectangle 27"/>
          <p:cNvSpPr/>
          <p:nvPr/>
        </p:nvSpPr>
        <p:spPr>
          <a:xfrm>
            <a:off x="1290933" y="1071945"/>
            <a:ext cx="49680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algn="just"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Potential impact on the target audience</a:t>
            </a:r>
          </a:p>
        </p:txBody>
      </p:sp>
      <p:sp>
        <p:nvSpPr>
          <p:cNvPr id="34" name="Rectangle 33"/>
          <p:cNvSpPr/>
          <p:nvPr/>
        </p:nvSpPr>
        <p:spPr>
          <a:xfrm>
            <a:off x="124777" y="1463692"/>
            <a:ext cx="7277232" cy="3539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700" b="1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Target audience : </a:t>
            </a:r>
            <a:r>
              <a:rPr lang="en-US" sz="1700" dirty="0">
                <a:latin typeface="+mn-lt"/>
              </a:rPr>
              <a:t>Farmers, Private well owners &amp; Environmentalists</a:t>
            </a:r>
          </a:p>
        </p:txBody>
      </p:sp>
      <p:graphicFrame>
        <p:nvGraphicFramePr>
          <p:cNvPr id="35" name="Table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6340272"/>
              </p:ext>
            </p:extLst>
          </p:nvPr>
        </p:nvGraphicFramePr>
        <p:xfrm>
          <a:off x="154662" y="1950619"/>
          <a:ext cx="7696625" cy="4221430"/>
        </p:xfrm>
        <a:graphic>
          <a:graphicData uri="http://schemas.openxmlformats.org/drawingml/2006/table">
            <a:tbl>
              <a:tblPr firstRow="1" bandRow="1"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tableStyleId>{1FECB4D8-DB02-4DC6-A0A2-4F2EBAE1DC90}</a:tableStyleId>
              </a:tblPr>
              <a:tblGrid>
                <a:gridCol w="296100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815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40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7714">
                <a:tc>
                  <a:txBody>
                    <a:bodyPr/>
                    <a:lstStyle/>
                    <a:p>
                      <a:r>
                        <a:rPr lang="en-US" sz="1800" dirty="0"/>
                        <a:t>Farmers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rgbClr val="99CC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Private well owners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rgbClr val="99CC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Environmentalists </a:t>
                      </a:r>
                    </a:p>
                    <a:p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rgbClr val="99C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479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/>
                        <a:t>Improved irrigation control</a:t>
                      </a:r>
                      <a:endParaRPr lang="en-US" sz="16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600" dirty="0"/>
                        <a:t>Efficient water management</a:t>
                      </a:r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Helps conserve groundwater and prevent depletion</a:t>
                      </a:r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8134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Reduces the need for alternative water sources and pumping costs</a:t>
                      </a:r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rgbClr val="99CC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IN" sz="1600" b="0" dirty="0"/>
                        <a:t>Lower maintenance efforts</a:t>
                      </a:r>
                      <a:endParaRPr lang="en-US" sz="16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rgbClr val="99CC00"/>
                    </a:solidFill>
                  </a:tcPr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600" dirty="0"/>
                        <a:t>Promotes sustainable water usage </a:t>
                      </a:r>
                      <a:endParaRPr lang="en-IN" sz="1600" dirty="0"/>
                    </a:p>
                    <a:p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rgbClr val="99C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0715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dirty="0"/>
                        <a:t>Sustained groundwater access</a:t>
                      </a:r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Prevents water loss, lowering operational and maintenance costs.</a:t>
                      </a:r>
                      <a:endParaRPr lang="en-IN" sz="16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Control desertification </a:t>
                      </a:r>
                      <a:endParaRPr lang="en-IN" sz="1600" dirty="0"/>
                    </a:p>
                    <a:p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44367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The system helps prevent groundwater depletion, ensuring a reliable water source for farming, especially in water-scarce regions</a:t>
                      </a:r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rgbClr val="99CC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Properly capping wells with integrated tap prevents accident</a:t>
                      </a:r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rgbClr val="99CC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The system aligns with environmental goals of minimizing resource depletion</a:t>
                      </a:r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solidFill>
                      <a:srgbClr val="99CC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6" name="Rectangle 35"/>
          <p:cNvSpPr/>
          <p:nvPr/>
        </p:nvSpPr>
        <p:spPr>
          <a:xfrm>
            <a:off x="7765887" y="1068854"/>
            <a:ext cx="42645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ctr">
              <a:defRPr/>
            </a:pPr>
            <a:r>
              <a:rPr lang="en-US" sz="20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Benefits of the solution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8040819" y="1641784"/>
            <a:ext cx="4075943" cy="44165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1900" b="1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Social Benefits</a:t>
            </a:r>
            <a:r>
              <a:rPr lang="en-US" sz="1900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:  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Promotes responsible water usage and conservation within local communities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Ensures reliable, controlled water flow for communities in rural areas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600" dirty="0">
              <a:latin typeface="Arial" pitchFamily="34" charset="0"/>
              <a:cs typeface="Arial" pitchFamily="34" charset="0"/>
            </a:endParaRPr>
          </a:p>
          <a:p>
            <a:pPr marL="341313" indent="-341313"/>
            <a:r>
              <a:rPr lang="en-US" sz="1900" b="1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Economic Benefits</a:t>
            </a:r>
            <a:r>
              <a:rPr lang="en-US" sz="1900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: 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Minimal upkeep required, offering long-term economic relief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Efficiently utilizes groundwater for agriculture and domestic needs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600" dirty="0">
              <a:solidFill>
                <a:srgbClr val="0409D6"/>
              </a:solidFill>
              <a:latin typeface="Arial" pitchFamily="34" charset="0"/>
              <a:cs typeface="Arial" pitchFamily="34" charset="0"/>
            </a:endParaRPr>
          </a:p>
          <a:p>
            <a:pPr marL="341313" indent="-341313"/>
            <a:r>
              <a:rPr lang="en-US" sz="1900" b="1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Environmental Benefits: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Protects groundwater resources and mitigates the risk of depletion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en-US" sz="16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Preserves local ecosystems by minimizing water depletion</a:t>
            </a:r>
          </a:p>
        </p:txBody>
      </p:sp>
      <p:sp>
        <p:nvSpPr>
          <p:cNvPr id="38" name="Rectangle 37"/>
          <p:cNvSpPr/>
          <p:nvPr/>
        </p:nvSpPr>
        <p:spPr>
          <a:xfrm>
            <a:off x="3774946" y="495123"/>
            <a:ext cx="4662077" cy="369332"/>
          </a:xfrm>
          <a:prstGeom prst="rect">
            <a:avLst/>
          </a:prstGeom>
          <a:solidFill>
            <a:schemeClr val="tx1"/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txBody>
          <a:bodyPr wrap="square" tIns="0" bIns="0">
            <a:spAutoFit/>
          </a:bodyPr>
          <a:lstStyle/>
          <a:p>
            <a:pPr marL="285750" indent="-285750" algn="ctr"/>
            <a:r>
              <a:rPr lang="en-US" sz="2400" b="1" dirty="0">
                <a:solidFill>
                  <a:srgbClr val="FFFF00"/>
                </a:solidFill>
                <a:latin typeface="Times New Roman" pitchFamily="18" charset="0"/>
                <a:cs typeface="Times New Roman" pitchFamily="18" charset="0"/>
              </a:rPr>
              <a:t>Slogan: Empowering communities</a:t>
            </a:r>
            <a:endParaRPr lang="en-US" sz="2400" b="1" i="1" dirty="0">
              <a:solidFill>
                <a:srgbClr val="FFFF00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Oval 13" descr="Your startup LOGO">
            <a:extLst>
              <a:ext uri="{FF2B5EF4-FFF2-40B4-BE49-F238E27FC236}">
                <a16:creationId xmlns:a16="http://schemas.microsoft.com/office/drawing/2014/main" id="{2A7B30F0-B3E6-3ADD-278C-E7240DB264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208230" y="164894"/>
            <a:ext cx="1394234" cy="399703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AZTECS</a:t>
            </a:r>
          </a:p>
        </p:txBody>
      </p:sp>
    </p:spTree>
    <p:extLst>
      <p:ext uri="{BB962C8B-B14F-4D97-AF65-F5344CB8AC3E}">
        <p14:creationId xmlns:p14="http://schemas.microsoft.com/office/powerpoint/2010/main" val="2762781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am Sam Som">
            <a:extLst>
              <a:ext uri="{FF2B5EF4-FFF2-40B4-BE49-F238E27FC236}">
                <a16:creationId xmlns:a16="http://schemas.microsoft.com/office/drawing/2014/main" id="{A0006DEA-ACDF-E5A4-1006-894CF3D764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99" t="9787" r="21475" b="2511"/>
          <a:stretch/>
        </p:blipFill>
        <p:spPr bwMode="auto">
          <a:xfrm>
            <a:off x="7781878" y="7199"/>
            <a:ext cx="3312061" cy="4249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94006" y="6492248"/>
            <a:ext cx="3860800" cy="365125"/>
          </a:xfrm>
        </p:spPr>
        <p:txBody>
          <a:bodyPr/>
          <a:lstStyle/>
          <a:p>
            <a:pPr>
              <a:defRPr/>
            </a:pPr>
            <a:r>
              <a:rPr lang="en-US" dirty="0"/>
              <a:t>@SIH Idea submission- Template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923019" y="6421451"/>
            <a:ext cx="2844800" cy="365125"/>
          </a:xfrm>
        </p:spPr>
        <p:txBody>
          <a:bodyPr/>
          <a:lstStyle/>
          <a:p>
            <a:fld id="{677C3CE7-23F7-4828-823C-E0205DF2CF97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6" name="Oval 5" descr="Your startup LOGO">
            <a:extLst>
              <a:ext uri="{FF2B5EF4-FFF2-40B4-BE49-F238E27FC236}">
                <a16:creationId xmlns:a16="http://schemas.microsoft.com/office/drawing/2014/main" id="{881A248B-B7B3-4BA2-A166-FAE5E20BF81B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66345" y="41607"/>
            <a:ext cx="1324111" cy="417106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AZTECS</a:t>
            </a:r>
            <a:endParaRPr lang="en-IN" dirty="0"/>
          </a:p>
        </p:txBody>
      </p:sp>
      <p:pic>
        <p:nvPicPr>
          <p:cNvPr id="7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69391" y="7199"/>
            <a:ext cx="1422609" cy="6638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929384" y="58064"/>
            <a:ext cx="8205216" cy="417106"/>
          </a:xfrm>
        </p:spPr>
        <p:txBody>
          <a:bodyPr/>
          <a:lstStyle/>
          <a:p>
            <a:pPr eaLnBrk="1" hangingPunct="1"/>
            <a:r>
              <a:rPr lang="en-US" sz="24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</a:p>
        </p:txBody>
      </p:sp>
      <p:sp>
        <p:nvSpPr>
          <p:cNvPr id="10" name="Rectangle 9"/>
          <p:cNvSpPr/>
          <p:nvPr/>
        </p:nvSpPr>
        <p:spPr>
          <a:xfrm>
            <a:off x="594274" y="498812"/>
            <a:ext cx="208300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Feasibility Analysis</a:t>
            </a:r>
          </a:p>
        </p:txBody>
      </p:sp>
      <p:sp>
        <p:nvSpPr>
          <p:cNvPr id="24578" name="Rectangle 2"/>
          <p:cNvSpPr>
            <a:spLocks noChangeArrowheads="1"/>
          </p:cNvSpPr>
          <p:nvPr/>
        </p:nvSpPr>
        <p:spPr bwMode="auto">
          <a:xfrm rot="10800000" flipV="1">
            <a:off x="91832" y="805651"/>
            <a:ext cx="3228768" cy="3108543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>
              <a:buFont typeface="+mj-lt"/>
              <a:buAutoNum type="arabicPeriod"/>
            </a:pPr>
            <a:r>
              <a:rPr kumimoji="0" 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cs typeface="Arial" pitchFamily="34" charset="0"/>
              </a:rPr>
              <a:t> </a:t>
            </a: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Improving Sensor Accuracy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Regular cleaning and recalibration of sensors</a:t>
            </a: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Ensuring Power Supply Reliability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Implement solar power or battery backups for uninterrupted operation</a:t>
            </a: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Regular System Maintenance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Periodic checks of valve and sensor functionality</a:t>
            </a: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Calibration and Monitoring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Automate recalibration and use dual-sensor systems for accuracy verification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116292" y="3515022"/>
            <a:ext cx="210306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Viability Analysis</a:t>
            </a:r>
          </a:p>
        </p:txBody>
      </p:sp>
      <p:sp>
        <p:nvSpPr>
          <p:cNvPr id="17" name="Rectangle 2"/>
          <p:cNvSpPr>
            <a:spLocks noChangeArrowheads="1"/>
          </p:cNvSpPr>
          <p:nvPr/>
        </p:nvSpPr>
        <p:spPr bwMode="auto">
          <a:xfrm rot="10800000" flipV="1">
            <a:off x="3403319" y="3933302"/>
            <a:ext cx="3228769" cy="2677656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Market Viability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Addresses water conservation in water-stressed areas with a scalable solution</a:t>
            </a: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Cost-Benefit Analysis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Low installation costs with long-term savings from water conservation</a:t>
            </a: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Technical Viability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Uses proven, reliable technologies for each component</a:t>
            </a: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Regulatory Viability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Aligns with local and national water conservation policies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6345" y="4057017"/>
            <a:ext cx="322876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lvl="0" indent="-342900" algn="just">
              <a:defRPr/>
            </a:pPr>
            <a:r>
              <a:rPr lang="en-US" sz="1600" b="1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Potential Challenges and Risks</a:t>
            </a:r>
          </a:p>
        </p:txBody>
      </p:sp>
      <p:sp>
        <p:nvSpPr>
          <p:cNvPr id="19" name="Rectangle 18"/>
          <p:cNvSpPr/>
          <p:nvPr/>
        </p:nvSpPr>
        <p:spPr>
          <a:xfrm>
            <a:off x="80181" y="4460923"/>
            <a:ext cx="3254680" cy="203132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IN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Pressure Sensor Accuracy</a:t>
            </a:r>
            <a:r>
              <a:rPr lang="en-IN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Sediment buildup may reduce accuracy over time</a:t>
            </a:r>
          </a:p>
          <a:p>
            <a:pPr algn="l">
              <a:buFont typeface="+mj-lt"/>
              <a:buAutoNum type="arabicPeriod"/>
            </a:pPr>
            <a:r>
              <a:rPr lang="en-IN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Power Supply Reliability</a:t>
            </a:r>
            <a:r>
              <a:rPr lang="en-IN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Unstable power may disrupt solenoid valve and microcontroller operations</a:t>
            </a:r>
          </a:p>
          <a:p>
            <a:pPr algn="l">
              <a:buFont typeface="+mj-lt"/>
              <a:buAutoNum type="arabicPeriod"/>
            </a:pPr>
            <a:r>
              <a:rPr lang="en-IN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System Calibration</a:t>
            </a:r>
            <a:r>
              <a:rPr lang="en-IN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Poor calibration may lead to inaccurate water level readings</a:t>
            </a:r>
          </a:p>
        </p:txBody>
      </p:sp>
      <p:sp>
        <p:nvSpPr>
          <p:cNvPr id="20" name="Rectangle 19"/>
          <p:cNvSpPr/>
          <p:nvPr/>
        </p:nvSpPr>
        <p:spPr>
          <a:xfrm>
            <a:off x="3343024" y="497775"/>
            <a:ext cx="391485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>
                <a:solidFill>
                  <a:srgbClr val="0409D6"/>
                </a:solidFill>
                <a:latin typeface="Arial" pitchFamily="34" charset="0"/>
                <a:cs typeface="Arial" pitchFamily="34" charset="0"/>
              </a:rPr>
              <a:t>Strategies for Overcoming Challenges</a:t>
            </a:r>
          </a:p>
        </p:txBody>
      </p:sp>
      <p:sp>
        <p:nvSpPr>
          <p:cNvPr id="21" name="Rectangle 20"/>
          <p:cNvSpPr/>
          <p:nvPr/>
        </p:nvSpPr>
        <p:spPr>
          <a:xfrm>
            <a:off x="3434234" y="837366"/>
            <a:ext cx="4303559" cy="2462213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txBody>
          <a:bodyPr wrap="square">
            <a:spAutoFit/>
          </a:bodyPr>
          <a:lstStyle/>
          <a:p>
            <a:pPr algn="l">
              <a:buFont typeface="+mj-lt"/>
              <a:buAutoNum type="arabicPeriod"/>
            </a:pPr>
            <a:r>
              <a:rPr lang="en-US" sz="1400" dirty="0">
                <a:latin typeface="Arial" pitchFamily="34" charset="0"/>
                <a:cs typeface="Arial" pitchFamily="34" charset="0"/>
              </a:rPr>
              <a:t> </a:t>
            </a: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Technical Feasibility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Components are readily available, and integration of sensor, microcontroller, and valve is feasible</a:t>
            </a: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Economic Feasibility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Affordable system components with long-term water conservation benefits</a:t>
            </a: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Operational Feasibility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Easy to use, low maintenance, with minimal manual intervention required</a:t>
            </a:r>
          </a:p>
          <a:p>
            <a:pPr algn="l">
              <a:buFont typeface="+mj-lt"/>
              <a:buAutoNum type="arabicPeriod"/>
            </a:pPr>
            <a:r>
              <a:rPr lang="en-US" sz="1400" b="1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Environmental Feasibility</a:t>
            </a:r>
            <a:r>
              <a:rPr lang="en-US" sz="1400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: Reduces water wastage, scalable to different well sizes and regions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424E6B0-7059-41C7-ED1C-1F0B2AB429F4}"/>
              </a:ext>
            </a:extLst>
          </p:cNvPr>
          <p:cNvCxnSpPr>
            <a:cxnSpLocks/>
          </p:cNvCxnSpPr>
          <p:nvPr/>
        </p:nvCxnSpPr>
        <p:spPr>
          <a:xfrm>
            <a:off x="9766237" y="1119566"/>
            <a:ext cx="115836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5F5E3C4-ED14-DFE6-2475-62565A927218}"/>
              </a:ext>
            </a:extLst>
          </p:cNvPr>
          <p:cNvCxnSpPr/>
          <p:nvPr/>
        </p:nvCxnSpPr>
        <p:spPr>
          <a:xfrm>
            <a:off x="9543902" y="3508605"/>
            <a:ext cx="14088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66569F8-EA31-BFC5-915D-9E378EAF0FFB}"/>
              </a:ext>
            </a:extLst>
          </p:cNvPr>
          <p:cNvCxnSpPr/>
          <p:nvPr/>
        </p:nvCxnSpPr>
        <p:spPr>
          <a:xfrm>
            <a:off x="9640985" y="2176193"/>
            <a:ext cx="14088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3B6A04B4-B702-9ECD-4E56-795BDD69FAD9}"/>
              </a:ext>
            </a:extLst>
          </p:cNvPr>
          <p:cNvSpPr txBox="1"/>
          <p:nvPr/>
        </p:nvSpPr>
        <p:spPr>
          <a:xfrm>
            <a:off x="10813002" y="677420"/>
            <a:ext cx="156944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solidFill>
                  <a:srgbClr val="FF0000"/>
                </a:solidFill>
              </a:rPr>
              <a:t>15 -20 MILLION</a:t>
            </a:r>
          </a:p>
          <a:p>
            <a:r>
              <a:rPr lang="en-US" sz="1600" dirty="0"/>
              <a:t>TOTAL ADRESSABLE MARKET</a:t>
            </a:r>
            <a:endParaRPr lang="en-IN" sz="16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FB856DC-A093-4E1B-BFB4-995B42AC7E1E}"/>
              </a:ext>
            </a:extLst>
          </p:cNvPr>
          <p:cNvSpPr txBox="1"/>
          <p:nvPr/>
        </p:nvSpPr>
        <p:spPr>
          <a:xfrm>
            <a:off x="10952771" y="1804775"/>
            <a:ext cx="1651722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FF0000"/>
                </a:solidFill>
              </a:rPr>
              <a:t>2-3 MILLION</a:t>
            </a:r>
          </a:p>
          <a:p>
            <a:r>
              <a:rPr lang="en-US" sz="1600" dirty="0"/>
              <a:t>SERVICE </a:t>
            </a:r>
          </a:p>
          <a:p>
            <a:r>
              <a:rPr lang="en-US" sz="1600" dirty="0"/>
              <a:t>ADRESSABLE </a:t>
            </a:r>
          </a:p>
          <a:p>
            <a:r>
              <a:rPr lang="en-US" sz="1600" dirty="0"/>
              <a:t>MARKET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248E493-3D07-B587-8472-36BD4A76EF7B}"/>
              </a:ext>
            </a:extLst>
          </p:cNvPr>
          <p:cNvSpPr txBox="1"/>
          <p:nvPr/>
        </p:nvSpPr>
        <p:spPr>
          <a:xfrm>
            <a:off x="10893150" y="2870258"/>
            <a:ext cx="19368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b="1" dirty="0">
                <a:solidFill>
                  <a:srgbClr val="FF0000"/>
                </a:solidFill>
              </a:rPr>
              <a:t> 0.001 – 0.003 MILLION</a:t>
            </a:r>
          </a:p>
          <a:p>
            <a:r>
              <a:rPr lang="en-US" sz="1600" dirty="0"/>
              <a:t>SERVICE </a:t>
            </a:r>
          </a:p>
          <a:p>
            <a:r>
              <a:rPr lang="en-US" sz="1600" dirty="0"/>
              <a:t>OBTAINABLE</a:t>
            </a:r>
          </a:p>
          <a:p>
            <a:r>
              <a:rPr lang="en-US" sz="1600" dirty="0"/>
              <a:t>MARKET</a:t>
            </a:r>
            <a:endParaRPr lang="en-US" sz="1600" b="1" dirty="0"/>
          </a:p>
          <a:p>
            <a:endParaRPr lang="en-IN" sz="1600" dirty="0"/>
          </a:p>
        </p:txBody>
      </p:sp>
      <p:pic>
        <p:nvPicPr>
          <p:cNvPr id="14" name="Picture 13" descr="A graph of a number of countries/regions&#10;&#10;Description automatically generated with medium confidence">
            <a:extLst>
              <a:ext uri="{FF2B5EF4-FFF2-40B4-BE49-F238E27FC236}">
                <a16:creationId xmlns:a16="http://schemas.microsoft.com/office/drawing/2014/main" id="{56F0DC85-99AC-8710-8DC4-75EB07B6E1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7024" y="4143691"/>
            <a:ext cx="5374795" cy="235777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609600" y="-47624"/>
            <a:ext cx="10972800" cy="627888"/>
          </a:xfrm>
        </p:spPr>
        <p:txBody>
          <a:bodyPr/>
          <a:lstStyle/>
          <a:p>
            <a:pPr eaLnBrk="1" hangingPunct="1"/>
            <a:r>
              <a:rPr lang="en-US" sz="28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20950" y="81377"/>
            <a:ext cx="1729536" cy="49888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Oval 10" descr="Your startup LOGO">
            <a:extLst>
              <a:ext uri="{FF2B5EF4-FFF2-40B4-BE49-F238E27FC236}">
                <a16:creationId xmlns:a16="http://schemas.microsoft.com/office/drawing/2014/main" id="{7122456D-0AB0-4DA2-9020-387E1666931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208230" y="89184"/>
            <a:ext cx="1394234" cy="399703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AZTECS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D04B476A-A35D-A202-19DD-5FAEEE6EF9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7154276"/>
              </p:ext>
            </p:extLst>
          </p:nvPr>
        </p:nvGraphicFramePr>
        <p:xfrm>
          <a:off x="141514" y="511472"/>
          <a:ext cx="11908972" cy="5706768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483052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39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3915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78196">
                <a:tc>
                  <a:txBody>
                    <a:bodyPr/>
                    <a:lstStyle/>
                    <a:p>
                      <a:r>
                        <a:rPr lang="en-US" sz="1800" dirty="0"/>
                        <a:t>Research papers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Web resources</a:t>
                      </a:r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Books</a:t>
                      </a:r>
                    </a:p>
                    <a:p>
                      <a:endParaRPr 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1933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Omar H. Kombo, </a:t>
                      </a:r>
                      <a:r>
                        <a:rPr lang="en-US" sz="1200" dirty="0" err="1"/>
                        <a:t>SanthiKumaran</a:t>
                      </a:r>
                      <a:r>
                        <a:rPr lang="en-US" sz="1200" dirty="0"/>
                        <a:t>, and Alastair </a:t>
                      </a:r>
                      <a:r>
                        <a:rPr lang="en-US" sz="1200" dirty="0" err="1"/>
                        <a:t>Bovim</a:t>
                      </a:r>
                      <a:r>
                        <a:rPr lang="en-US" sz="1200" dirty="0"/>
                        <a:t>, (2021), “ Design and Application of a Low-Cost, </a:t>
                      </a:r>
                      <a:r>
                        <a:rPr lang="en-US" sz="1200" dirty="0" err="1"/>
                        <a:t>LowPower</a:t>
                      </a:r>
                      <a:r>
                        <a:rPr lang="en-US" sz="1200" dirty="0"/>
                        <a:t>, LoRa-GSM, IoT Enabled System for Monitoring of Groundwater Resources With Energy Harvesting Integration”, IEEE Access. </a:t>
                      </a:r>
                    </a:p>
                    <a:p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>
                          <a:hlinkClick r:id="rId4"/>
                        </a:rPr>
                        <a:t>Acquisition and Interpretation of Water-Level Data | 16 | v2 | </a:t>
                      </a:r>
                      <a:r>
                        <a:rPr lang="en-US" sz="1600" dirty="0" err="1">
                          <a:hlinkClick r:id="rId4"/>
                        </a:rPr>
                        <a:t>Practic</a:t>
                      </a:r>
                      <a:r>
                        <a:rPr lang="en-US" sz="1600" dirty="0">
                          <a:hlinkClick r:id="rId4"/>
                        </a:rPr>
                        <a:t> (taylorfrancis.com)</a:t>
                      </a:r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“Acquisition and Interpretation of Water-Level Data” </a:t>
                      </a:r>
                      <a:r>
                        <a:rPr lang="en-US" sz="14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By Matthew G. Dalton, Brent E. Huntsman, Ken Bradbury</a:t>
                      </a:r>
                    </a:p>
                    <a:p>
                      <a:endParaRPr lang="en-US" sz="1400" b="1" i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2287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err="1"/>
                        <a:t>YounessTace</a:t>
                      </a:r>
                      <a:r>
                        <a:rPr lang="en-US" sz="1200" dirty="0"/>
                        <a:t>, Mohamed </a:t>
                      </a:r>
                      <a:r>
                        <a:rPr lang="en-US" sz="1200" dirty="0" err="1"/>
                        <a:t>Tabaa</a:t>
                      </a:r>
                      <a:r>
                        <a:rPr lang="en-US" sz="1200" dirty="0"/>
                        <a:t>, Sanaa </a:t>
                      </a:r>
                      <a:r>
                        <a:rPr lang="en-US" sz="1200" dirty="0" err="1"/>
                        <a:t>Elfilali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CherkaouiLeghris</a:t>
                      </a:r>
                      <a:r>
                        <a:rPr lang="en-US" sz="1200" dirty="0"/>
                        <a:t>, </a:t>
                      </a:r>
                      <a:r>
                        <a:rPr lang="en-US" sz="1200" dirty="0" err="1"/>
                        <a:t>HassnaBensag</a:t>
                      </a:r>
                      <a:r>
                        <a:rPr lang="en-US" sz="1200" dirty="0"/>
                        <a:t>, Eric Renault, “Smart irrigation system based on IoT and machine learning” Energy Reports, Volume 8, Supplement 9, 2022,Pages 1025-1036</a:t>
                      </a:r>
                      <a:endParaRPr 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hlinkClick r:id="rId5"/>
                        </a:rPr>
                        <a:t>Water Level Monitoring Pressure Transducers—A Need for Industry‐Wide Standards - Sorensen - 2011 - Groundwater Monitoring &amp; Remediation - Wiley Online Library</a:t>
                      </a:r>
                      <a:endParaRPr lang="en-US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sz="1400" b="1" dirty="0">
                          <a:latin typeface="Arial" pitchFamily="34" charset="0"/>
                          <a:cs typeface="Arial" pitchFamily="34" charset="0"/>
                        </a:rPr>
                        <a:t>“</a:t>
                      </a:r>
                      <a:r>
                        <a:rPr lang="en-US" sz="1400" b="1" dirty="0">
                          <a:solidFill>
                            <a:schemeClr val="tx1"/>
                          </a:solidFill>
                          <a:latin typeface="Arial" pitchFamily="34" charset="0"/>
                          <a:cs typeface="Arial" pitchFamily="34" charset="0"/>
                        </a:rPr>
                        <a:t>Groundwater Monitoring &amp; Remediation: Volume 31, Issue 4”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86359">
                <a:tc>
                  <a:txBody>
                    <a:bodyPr/>
                    <a:lstStyle/>
                    <a:p>
                      <a:pPr marL="0" indent="0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en-US" sz="1200" dirty="0"/>
                        <a:t>Khalifeh, A. Al-</a:t>
                      </a:r>
                      <a:r>
                        <a:rPr lang="en-US" sz="1200" dirty="0" err="1"/>
                        <a:t>Qammaz</a:t>
                      </a:r>
                      <a:r>
                        <a:rPr lang="en-US" sz="1200" dirty="0"/>
                        <a:t>, K. A. </a:t>
                      </a:r>
                      <a:r>
                        <a:rPr lang="en-US" sz="1200" dirty="0" err="1"/>
                        <a:t>Darabkh</a:t>
                      </a:r>
                      <a:r>
                        <a:rPr lang="en-US" sz="1200" dirty="0"/>
                        <a:t>, L. </a:t>
                      </a:r>
                      <a:r>
                        <a:rPr lang="en-US" sz="1200" dirty="0" err="1"/>
                        <a:t>Abualigah</a:t>
                      </a:r>
                      <a:r>
                        <a:rPr lang="en-US" sz="1200" dirty="0"/>
                        <a:t>, A. M. </a:t>
                      </a:r>
                      <a:r>
                        <a:rPr lang="en-US" sz="1200" dirty="0" err="1"/>
                        <a:t>Khasawneh</a:t>
                      </a:r>
                      <a:r>
                        <a:rPr lang="en-US" sz="1200" dirty="0"/>
                        <a:t> and Z. </a:t>
                      </a:r>
                      <a:r>
                        <a:rPr lang="en-US" sz="1200" dirty="0" err="1"/>
                        <a:t>Zinonos</a:t>
                      </a:r>
                      <a:r>
                        <a:rPr lang="en-US" sz="1200" dirty="0"/>
                        <a:t>, "An AI Based Irrigation and Weather Forecasting System utilizing </a:t>
                      </a:r>
                      <a:r>
                        <a:rPr lang="en-US" sz="1200" dirty="0" err="1"/>
                        <a:t>LoRaWAN</a:t>
                      </a:r>
                      <a:r>
                        <a:rPr lang="en-US" sz="1200" dirty="0"/>
                        <a:t> and Cloud Computing Technologies," 2021  IEEE Conference of Russian Young Researchers in Electrical and </a:t>
                      </a:r>
                      <a:r>
                        <a:rPr lang="en-US" sz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Electronic Engineering (</a:t>
                      </a:r>
                      <a:r>
                        <a:rPr lang="en-US" sz="12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ElConRus</a:t>
                      </a:r>
                      <a:r>
                        <a:rPr lang="en-US" sz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), St. Petersburg, Moscow, Russia, 2021, pp. 443-448, </a:t>
                      </a:r>
                      <a:r>
                        <a:rPr lang="en-US" sz="12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doi</a:t>
                      </a:r>
                      <a:r>
                        <a:rPr lang="en-US" sz="12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</a:rPr>
                        <a:t>: 10.1109/ElConRus51938.2021.939643</a:t>
                      </a:r>
                    </a:p>
                    <a:p>
                      <a:endParaRPr lang="en-US" sz="16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hlinkClick r:id="rId6"/>
                        </a:rPr>
                        <a:t>Water level sensing: State of the art review and performance evaluation of a low-cost measurement system - ScienceDirect</a:t>
                      </a:r>
                      <a:endParaRPr lang="en-IN" sz="120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1" dirty="0">
                          <a:latin typeface="Arial" pitchFamily="34" charset="0"/>
                          <a:cs typeface="Arial" pitchFamily="34" charset="0"/>
                        </a:rPr>
                        <a:t>“Water level sensing: State of the art review and performance evaluation of a low-cost measurement system”</a:t>
                      </a:r>
                    </a:p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latin typeface="Arial" pitchFamily="34" charset="0"/>
                          <a:cs typeface="Arial" pitchFamily="34" charset="0"/>
                        </a:rPr>
                        <a:t>By Konstantinos </a:t>
                      </a:r>
                      <a:r>
                        <a:rPr lang="en-US" sz="1400" b="0" dirty="0" err="1">
                          <a:latin typeface="Arial" pitchFamily="34" charset="0"/>
                          <a:cs typeface="Arial" pitchFamily="34" charset="0"/>
                        </a:rPr>
                        <a:t>Loizou</a:t>
                      </a:r>
                      <a:r>
                        <a:rPr lang="en-US" sz="1400" b="0" dirty="0"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400" b="0" dirty="0" err="1">
                          <a:latin typeface="Arial" pitchFamily="34" charset="0"/>
                          <a:cs typeface="Arial" pitchFamily="34" charset="0"/>
                        </a:rPr>
                        <a:t>Eftichios</a:t>
                      </a:r>
                      <a:r>
                        <a:rPr lang="en-US" sz="1400" b="0" dirty="0">
                          <a:latin typeface="Arial" pitchFamily="34" charset="0"/>
                          <a:cs typeface="Arial" pitchFamily="34" charset="0"/>
                        </a:rPr>
                        <a:t> </a:t>
                      </a:r>
                      <a:r>
                        <a:rPr lang="en-US" sz="1400" b="0" dirty="0" err="1">
                          <a:latin typeface="Arial" pitchFamily="34" charset="0"/>
                          <a:cs typeface="Arial" pitchFamily="34" charset="0"/>
                        </a:rPr>
                        <a:t>Koutroulis</a:t>
                      </a:r>
                      <a:endParaRPr lang="en-US" sz="1400" b="0" dirty="0"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10695</TotalTime>
  <Words>1054</Words>
  <Application>Microsoft Office PowerPoint</Application>
  <PresentationFormat>Widescreen</PresentationFormat>
  <Paragraphs>133</Paragraphs>
  <Slides>6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ＭＳ Ｐゴシック</vt:lpstr>
      <vt:lpstr>Arial</vt:lpstr>
      <vt:lpstr>Calibri</vt:lpstr>
      <vt:lpstr>Franklin Gothic Book</vt:lpstr>
      <vt:lpstr>Garamond</vt:lpstr>
      <vt:lpstr>montserratregular</vt:lpstr>
      <vt:lpstr>Times New Roman</vt:lpstr>
      <vt:lpstr>TradeGothic</vt:lpstr>
      <vt:lpstr>Wingdings</vt:lpstr>
      <vt:lpstr>Office Theme</vt:lpstr>
      <vt:lpstr>SMART INDIA HACKATHON 2024</vt:lpstr>
      <vt:lpstr>Proposed Solution</vt:lpstr>
      <vt:lpstr>TECHNICAL APPROACH</vt:lpstr>
      <vt:lpstr>IMPACT AND BENEFITS</vt:lpstr>
      <vt:lpstr>FEASIBILITY AND VIABILITY</vt:lpstr>
      <vt:lpstr>RESEARCH  AND REFERENCES</vt:lpstr>
    </vt:vector>
  </TitlesOfParts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creator>Crowdfunder</dc:creator>
  <cp:lastModifiedBy>Lokesh Saravanan</cp:lastModifiedBy>
  <cp:revision>265</cp:revision>
  <dcterms:created xsi:type="dcterms:W3CDTF">2013-12-12T18:46:50Z</dcterms:created>
  <dcterms:modified xsi:type="dcterms:W3CDTF">2024-10-07T11:14:25Z</dcterms:modified>
</cp:coreProperties>
</file>

<file path=docProps/thumbnail.jpeg>
</file>